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79"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7" Type="http://schemas.openxmlformats.org/officeDocument/2006/relationships/slide" Target="slides/slide6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CEB3EB49-096F-5BAF-BC7C-36E5B698728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5FE5A-A292-4EB3-97A0-CAA5AC9B94BE}"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50B031A3-832A-E088-45C0-1E14BAA8E26F}"/>
              </a:ext>
            </a:extLst>
          </p:cNvPr>
          <p:cNvSpPr>
            <a:spLocks noGrp="1" noChangeArrowheads="1"/>
          </p:cNvSpPr>
          <p:nvPr>
            <p:ph type="title"/>
          </p:nvPr>
        </p:nvSpPr>
        <p:spPr>
          <a:xfrm>
            <a:off x="685800" y="609600"/>
            <a:ext cx="7772400" cy="762000"/>
          </a:xfrm>
        </p:spPr>
        <p:txBody>
          <a:bodyPr/>
          <a:lstStyle/>
          <a:p>
            <a:r>
              <a:rPr lang="en-US" altLang="zh-CN" b="1">
                <a:solidFill>
                  <a:schemeClr val="tx1"/>
                </a:solidFill>
                <a:ea typeface="宋体" panose="02010600030101010101" pitchFamily="2" charset="-122"/>
              </a:rPr>
              <a:t>92 Guidance - Indications</a:t>
            </a:r>
            <a:endParaRPr lang="en-US" altLang="zh-CN">
              <a:solidFill>
                <a:schemeClr val="tx1"/>
              </a:solidFill>
              <a:ea typeface="宋体" panose="02010600030101010101" pitchFamily="2" charset="-122"/>
            </a:endParaRPr>
          </a:p>
        </p:txBody>
      </p:sp>
      <p:sp>
        <p:nvSpPr>
          <p:cNvPr id="29699" name="Rectangle 3">
            <a:extLst>
              <a:ext uri="{FF2B5EF4-FFF2-40B4-BE49-F238E27FC236}">
                <a16:creationId xmlns:a16="http://schemas.microsoft.com/office/drawing/2014/main" id="{4A6F57A9-6847-0F13-6B57-CBF79294947B}"/>
              </a:ext>
            </a:extLst>
          </p:cNvPr>
          <p:cNvSpPr>
            <a:spLocks noGrp="1" noChangeArrowheads="1"/>
          </p:cNvSpPr>
          <p:nvPr>
            <p:ph type="body" idx="1"/>
          </p:nvPr>
        </p:nvSpPr>
        <p:spPr>
          <a:xfrm>
            <a:off x="533400" y="1676400"/>
            <a:ext cx="8305800" cy="4572000"/>
          </a:xfrm>
        </p:spPr>
        <p:txBody>
          <a:bodyPr/>
          <a:lstStyle/>
          <a:p>
            <a:r>
              <a:rPr lang="en-US" altLang="zh-CN" b="1">
                <a:ea typeface="宋体" panose="02010600030101010101" pitchFamily="2" charset="-122"/>
              </a:rPr>
              <a:t>For the management of pain</a:t>
            </a:r>
          </a:p>
          <a:p>
            <a:pPr>
              <a:lnSpc>
                <a:spcPct val="0"/>
              </a:lnSpc>
            </a:pPr>
            <a:endParaRPr lang="en-US" altLang="zh-CN" b="1">
              <a:ea typeface="宋体" panose="02010600030101010101" pitchFamily="2" charset="-122"/>
            </a:endParaRPr>
          </a:p>
          <a:p>
            <a:r>
              <a:rPr lang="en-US" altLang="zh-CN" b="1">
                <a:ea typeface="宋体" panose="02010600030101010101" pitchFamily="2" charset="-122"/>
              </a:rPr>
              <a:t>Evidence for pain of several different etiologies will justify “general purpose” analgesic labeling.</a:t>
            </a:r>
          </a:p>
          <a:p>
            <a:pPr>
              <a:lnSpc>
                <a:spcPct val="30000"/>
              </a:lnSpc>
            </a:pPr>
            <a:endParaRPr lang="en-US" altLang="zh-CN" b="1">
              <a:ea typeface="宋体" panose="02010600030101010101" pitchFamily="2" charset="-122"/>
            </a:endParaRPr>
          </a:p>
          <a:p>
            <a:r>
              <a:rPr lang="en-US" altLang="zh-CN" b="1">
                <a:ea typeface="宋体" panose="02010600030101010101" pitchFamily="2" charset="-122"/>
              </a:rPr>
              <a:t>Inclusion of specific labeling indications for preoperative medication, for support of anesthesia, for obstetrical analgesia, or for dysmenorrhea requires specific studies.</a:t>
            </a:r>
          </a:p>
          <a:p>
            <a:endParaRPr lang="en-US" altLang="zh-CN" b="1">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